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79" r:id="rId10"/>
    <p:sldId id="264" r:id="rId11"/>
    <p:sldId id="266" r:id="rId12"/>
    <p:sldId id="265" r:id="rId13"/>
    <p:sldId id="267" r:id="rId14"/>
    <p:sldId id="280" r:id="rId15"/>
    <p:sldId id="281" r:id="rId16"/>
    <p:sldId id="270" r:id="rId17"/>
    <p:sldId id="275" r:id="rId18"/>
    <p:sldId id="276" r:id="rId19"/>
    <p:sldId id="269" r:id="rId20"/>
    <p:sldId id="277" r:id="rId21"/>
    <p:sldId id="278" r:id="rId22"/>
    <p:sldId id="271" r:id="rId23"/>
    <p:sldId id="272" r:id="rId24"/>
    <p:sldId id="268" r:id="rId25"/>
    <p:sldId id="273" r:id="rId26"/>
    <p:sldId id="274" r:id="rId27"/>
    <p:sldId id="282" r:id="rId2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85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56E94-503A-4CB0-9444-F113E147EF96}" type="datetimeFigureOut">
              <a:rPr lang="cs-CZ" smtClean="0"/>
              <a:t>9.11.2019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10DB5-83EA-4F23-8167-D2D3D9C21B2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827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56E94-503A-4CB0-9444-F113E147EF96}" type="datetimeFigureOut">
              <a:rPr lang="cs-CZ" smtClean="0"/>
              <a:t>9.11.2019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10DB5-83EA-4F23-8167-D2D3D9C21B2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6355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56E94-503A-4CB0-9444-F113E147EF96}" type="datetimeFigureOut">
              <a:rPr lang="cs-CZ" smtClean="0"/>
              <a:t>9.11.2019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10DB5-83EA-4F23-8167-D2D3D9C21B2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9921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56E94-503A-4CB0-9444-F113E147EF96}" type="datetimeFigureOut">
              <a:rPr lang="cs-CZ" smtClean="0"/>
              <a:t>9.11.2019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10DB5-83EA-4F23-8167-D2D3D9C21B2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6012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56E94-503A-4CB0-9444-F113E147EF96}" type="datetimeFigureOut">
              <a:rPr lang="cs-CZ" smtClean="0"/>
              <a:t>9.11.2019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10DB5-83EA-4F23-8167-D2D3D9C21B2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340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56E94-503A-4CB0-9444-F113E147EF96}" type="datetimeFigureOut">
              <a:rPr lang="cs-CZ" smtClean="0"/>
              <a:t>9.11.2019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10DB5-83EA-4F23-8167-D2D3D9C21B2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9358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56E94-503A-4CB0-9444-F113E147EF96}" type="datetimeFigureOut">
              <a:rPr lang="cs-CZ" smtClean="0"/>
              <a:t>9.11.2019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10DB5-83EA-4F23-8167-D2D3D9C21B2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1713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56E94-503A-4CB0-9444-F113E147EF96}" type="datetimeFigureOut">
              <a:rPr lang="cs-CZ" smtClean="0"/>
              <a:t>9.11.2019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10DB5-83EA-4F23-8167-D2D3D9C21B2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3327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56E94-503A-4CB0-9444-F113E147EF96}" type="datetimeFigureOut">
              <a:rPr lang="cs-CZ" smtClean="0"/>
              <a:t>9.11.2019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10DB5-83EA-4F23-8167-D2D3D9C21B2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8343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56E94-503A-4CB0-9444-F113E147EF96}" type="datetimeFigureOut">
              <a:rPr lang="cs-CZ" smtClean="0"/>
              <a:t>9.11.2019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10DB5-83EA-4F23-8167-D2D3D9C21B2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147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56E94-503A-4CB0-9444-F113E147EF96}" type="datetimeFigureOut">
              <a:rPr lang="cs-CZ" smtClean="0"/>
              <a:t>9.11.2019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10DB5-83EA-4F23-8167-D2D3D9C21B2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1328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56E94-503A-4CB0-9444-F113E147EF96}" type="datetimeFigureOut">
              <a:rPr lang="cs-CZ" smtClean="0"/>
              <a:t>9.11.2019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10DB5-83EA-4F23-8167-D2D3D9C21B2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6928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b="102"/>
          <a:stretch/>
        </p:blipFill>
        <p:spPr>
          <a:xfrm>
            <a:off x="105720" y="1301993"/>
            <a:ext cx="6732378" cy="45906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Podnadpis 2"/>
          <p:cNvSpPr>
            <a:spLocks noGrp="1"/>
          </p:cNvSpPr>
          <p:nvPr>
            <p:ph idx="1"/>
          </p:nvPr>
        </p:nvSpPr>
        <p:spPr>
          <a:xfrm>
            <a:off x="4392872" y="1998101"/>
            <a:ext cx="6960927" cy="4178862"/>
          </a:xfrm>
        </p:spPr>
        <p:txBody>
          <a:bodyPr>
            <a:normAutofit/>
          </a:bodyPr>
          <a:lstStyle/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marL="2286000" lvl="5" indent="0" algn="ctr">
              <a:buNone/>
            </a:pPr>
            <a:r>
              <a:rPr lang="cs-CZ" b="1" dirty="0"/>
              <a:t>             </a:t>
            </a:r>
            <a:r>
              <a:rPr lang="cs-CZ" sz="2800" b="1" dirty="0"/>
              <a:t>Podklady pro analýzu byly připraveny žáky druhého stupně v červnu 2015 a doplněny v lednu 2016.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2260410" y="0"/>
            <a:ext cx="13770614" cy="1325563"/>
          </a:xfrm>
        </p:spPr>
        <p:txBody>
          <a:bodyPr/>
          <a:lstStyle/>
          <a:p>
            <a:pPr algn="ctr"/>
            <a:r>
              <a:rPr lang="cs-CZ" b="1" u="sng" dirty="0" err="1">
                <a:solidFill>
                  <a:srgbClr val="FF0000"/>
                </a:solidFill>
                <a:latin typeface="+mn-lt"/>
              </a:rPr>
              <a:t>Ekoškola</a:t>
            </a:r>
            <a:r>
              <a:rPr lang="cs-CZ" b="1" u="sng" dirty="0">
                <a:solidFill>
                  <a:srgbClr val="FF0000"/>
                </a:solidFill>
                <a:latin typeface="+mn-lt"/>
              </a:rPr>
              <a:t> - analýza</a:t>
            </a:r>
            <a:r>
              <a:rPr lang="cs-CZ" b="1" u="sng" dirty="0">
                <a:solidFill>
                  <a:srgbClr val="FF0000"/>
                </a:solidFill>
              </a:rPr>
              <a:t> 2016 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5086" y="672537"/>
            <a:ext cx="3756425" cy="375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00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Prostředí školy a jejího okolí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Žáci se podílejí na úpravách prostor budovy.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	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5361" y="910407"/>
            <a:ext cx="3678081" cy="490410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290" y="3234165"/>
            <a:ext cx="4264925" cy="31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35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3358" y="365125"/>
            <a:ext cx="10870442" cy="1325563"/>
          </a:xfrm>
        </p:spPr>
        <p:txBody>
          <a:bodyPr>
            <a:normAutofit/>
          </a:bodyPr>
          <a:lstStyle/>
          <a:p>
            <a:r>
              <a:rPr lang="cs-CZ" sz="2800" dirty="0">
                <a:latin typeface="+mn-lt"/>
              </a:rPr>
              <a:t>Žáci se podílejí na údržbě okolí školy</a:t>
            </a:r>
            <a:r>
              <a:rPr lang="cs-CZ" sz="2800" dirty="0"/>
              <a:t>.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0896808">
            <a:off x="483358" y="1690688"/>
            <a:ext cx="4476071" cy="335705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67284">
            <a:off x="6452153" y="643294"/>
            <a:ext cx="5473320" cy="410499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6661" y="3369214"/>
            <a:ext cx="4544514" cy="340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24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>
                <a:latin typeface="+mn-lt"/>
              </a:rPr>
              <a:t>Žáci pečují o rostliny na chodbách i ve třídách. 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55614">
            <a:off x="7209542" y="995665"/>
            <a:ext cx="4525560" cy="339417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073045">
            <a:off x="680128" y="2161689"/>
            <a:ext cx="3897559" cy="2923169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9627" y="3694812"/>
            <a:ext cx="4172746" cy="278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738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407773"/>
            <a:ext cx="10515600" cy="1325563"/>
          </a:xfrm>
        </p:spPr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Možnosti pro volný čas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Přestávky tráví žáci ve třídách, počítačové učebně, na chodbách.</a:t>
            </a:r>
          </a:p>
          <a:p>
            <a:r>
              <a:rPr lang="cs-CZ" dirty="0"/>
              <a:t>O volné hodině před odpolední výukou mohou využít školní klub.</a:t>
            </a:r>
          </a:p>
          <a:p>
            <a:r>
              <a:rPr lang="cs-CZ" dirty="0"/>
              <a:t>Máme </a:t>
            </a:r>
            <a:r>
              <a:rPr lang="cs-CZ" dirty="0" err="1"/>
              <a:t>ekozahrádku</a:t>
            </a:r>
            <a:r>
              <a:rPr lang="cs-CZ" dirty="0"/>
              <a:t>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351" y="3168839"/>
            <a:ext cx="4492388" cy="336929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14" y="3765929"/>
            <a:ext cx="4122761" cy="309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384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573" y="464640"/>
            <a:ext cx="10515600" cy="1325563"/>
          </a:xfrm>
        </p:spPr>
        <p:txBody>
          <a:bodyPr>
            <a:normAutofit/>
          </a:bodyPr>
          <a:lstStyle/>
          <a:p>
            <a:r>
              <a:rPr lang="cs-CZ" sz="3200" b="1" u="sng" dirty="0">
                <a:solidFill>
                  <a:srgbClr val="00B050"/>
                </a:solidFill>
                <a:latin typeface="+mn-lt"/>
              </a:rPr>
              <a:t>Shrnutí:</a:t>
            </a:r>
            <a:br>
              <a:rPr lang="cs-CZ" sz="3200" dirty="0">
                <a:latin typeface="+mn-lt"/>
              </a:rPr>
            </a:br>
            <a:endParaRPr lang="cs-CZ" sz="3200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710253" y="1492724"/>
            <a:ext cx="10515600" cy="4435570"/>
          </a:xfrm>
        </p:spPr>
        <p:txBody>
          <a:bodyPr>
            <a:noAutofit/>
          </a:bodyPr>
          <a:lstStyle/>
          <a:p>
            <a:r>
              <a:rPr lang="cs-CZ" sz="2400" dirty="0">
                <a:solidFill>
                  <a:srgbClr val="92D050"/>
                </a:solidFill>
              </a:rPr>
              <a:t>Klady:</a:t>
            </a:r>
          </a:p>
          <a:p>
            <a:pPr marL="0" indent="0">
              <a:buNone/>
            </a:pPr>
            <a:r>
              <a:rPr lang="cs-CZ" sz="2400" dirty="0">
                <a:solidFill>
                  <a:srgbClr val="92D050"/>
                </a:solidFill>
              </a:rPr>
              <a:t>-  Žáci se ve spolupráci se zaměstnanci školy podílejí na údržbě  prostor školy a        jejího okolí  </a:t>
            </a:r>
          </a:p>
          <a:p>
            <a:pPr marL="0" indent="0">
              <a:buNone/>
            </a:pPr>
            <a:r>
              <a:rPr lang="cs-CZ" sz="2400" dirty="0">
                <a:solidFill>
                  <a:srgbClr val="92D050"/>
                </a:solidFill>
              </a:rPr>
              <a:t> - Účastní se akcí pořádaných OŽPD ÚMČP 12</a:t>
            </a:r>
          </a:p>
          <a:p>
            <a:pPr marL="0" indent="0">
              <a:buNone/>
            </a:pPr>
            <a:r>
              <a:rPr lang="cs-CZ" sz="2400" dirty="0">
                <a:solidFill>
                  <a:srgbClr val="92D050"/>
                </a:solidFill>
              </a:rPr>
              <a:t> - Máme zrekonstruovanou učebnu chemie (před rekonstrukcí byla označena jako třída, která  se nejméně líbí) </a:t>
            </a:r>
          </a:p>
          <a:p>
            <a:pPr marL="0" indent="0">
              <a:buNone/>
            </a:pPr>
            <a:r>
              <a:rPr lang="cs-CZ" sz="2400" dirty="0">
                <a:solidFill>
                  <a:srgbClr val="92D050"/>
                </a:solidFill>
              </a:rPr>
              <a:t> - Žáci mohou bezpečně trávit volný čas.</a:t>
            </a:r>
          </a:p>
          <a:p>
            <a:pPr marL="457200" lvl="1" indent="0">
              <a:buNone/>
            </a:pPr>
            <a:endParaRPr lang="cs-CZ" dirty="0">
              <a:solidFill>
                <a:schemeClr val="accent4"/>
              </a:solidFill>
            </a:endParaRPr>
          </a:p>
          <a:p>
            <a:r>
              <a:rPr lang="cs-CZ" sz="2400" dirty="0">
                <a:solidFill>
                  <a:schemeClr val="accent4"/>
                </a:solidFill>
              </a:rPr>
              <a:t> Zápory: </a:t>
            </a:r>
          </a:p>
          <a:p>
            <a:pPr marL="0" indent="0">
              <a:buNone/>
            </a:pPr>
            <a:r>
              <a:rPr lang="cs-CZ" sz="2400" dirty="0">
                <a:solidFill>
                  <a:schemeClr val="accent4"/>
                </a:solidFill>
              </a:rPr>
              <a:t> - Žákům chybí ve třídách moderní technologie.</a:t>
            </a:r>
          </a:p>
          <a:p>
            <a:pPr marL="0" indent="0">
              <a:buNone/>
            </a:pPr>
            <a:r>
              <a:rPr lang="cs-CZ" sz="2400" dirty="0">
                <a:solidFill>
                  <a:schemeClr val="accent4"/>
                </a:solidFill>
              </a:rPr>
              <a:t>-  Žáci nemají k dispozici stolní hry.</a:t>
            </a:r>
          </a:p>
          <a:p>
            <a:pPr marL="0" indent="0">
              <a:buNone/>
            </a:pPr>
            <a:r>
              <a:rPr lang="cs-CZ" sz="2400" dirty="0"/>
              <a:t>	        </a:t>
            </a:r>
          </a:p>
          <a:p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846690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Srovnání s předchozí analýzou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11409"/>
            <a:ext cx="10515600" cy="4351338"/>
          </a:xfrm>
        </p:spPr>
        <p:txBody>
          <a:bodyPr/>
          <a:lstStyle/>
          <a:p>
            <a:r>
              <a:rPr lang="cs-CZ" dirty="0"/>
              <a:t>Ve škole JE dostatek zeleně.</a:t>
            </a:r>
          </a:p>
          <a:p>
            <a:r>
              <a:rPr lang="cs-CZ" dirty="0"/>
              <a:t>MÁME venkovní učebnu v </a:t>
            </a:r>
            <a:r>
              <a:rPr lang="cs-CZ" dirty="0" err="1"/>
              <a:t>Ekozahrádce</a:t>
            </a:r>
            <a:endParaRPr lang="cs-CZ" dirty="0"/>
          </a:p>
          <a:p>
            <a:r>
              <a:rPr lang="cs-CZ" dirty="0"/>
              <a:t>Škola MÁ vlastní pozemek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u="sng" dirty="0">
                <a:latin typeface="+mj-lt"/>
              </a:rPr>
              <a:t>Návrhy:</a:t>
            </a:r>
          </a:p>
          <a:p>
            <a:pPr marL="0" indent="0">
              <a:buNone/>
            </a:pPr>
            <a:r>
              <a:rPr lang="cs-CZ" dirty="0"/>
              <a:t>Mít o volné hodině přístup do učebny IT</a:t>
            </a:r>
          </a:p>
          <a:p>
            <a:pPr marL="0" indent="0">
              <a:buNone/>
            </a:pPr>
            <a:r>
              <a:rPr lang="cs-CZ" dirty="0"/>
              <a:t>Moct chodit ven o velké přestávce</a:t>
            </a:r>
          </a:p>
          <a:p>
            <a:pPr marL="0" indent="0">
              <a:buNone/>
            </a:pPr>
            <a:endParaRPr lang="cs-CZ" sz="4000" dirty="0">
              <a:latin typeface="+mj-lt"/>
            </a:endParaRPr>
          </a:p>
          <a:p>
            <a:pPr marL="0" indent="0">
              <a:buNone/>
            </a:pPr>
            <a:endParaRPr lang="cs-CZ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87172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924068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cs-CZ" sz="3600" b="1" dirty="0">
                <a:solidFill>
                  <a:srgbClr val="FF0000"/>
                </a:solidFill>
                <a:latin typeface="+mn-lt"/>
              </a:rPr>
              <a:t>				</a:t>
            </a:r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Energie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711" y="1377927"/>
            <a:ext cx="6852313" cy="513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61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Spotřeba energie a její úspora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Topíme plynem</a:t>
            </a:r>
          </a:p>
          <a:p>
            <a:r>
              <a:rPr lang="cs-CZ" dirty="0"/>
              <a:t>Spotřeba energie je každý týden monitorována</a:t>
            </a:r>
          </a:p>
          <a:p>
            <a:r>
              <a:rPr lang="cs-CZ" dirty="0"/>
              <a:t>Máme jídelní a nápojový automat</a:t>
            </a:r>
          </a:p>
          <a:p>
            <a:r>
              <a:rPr lang="cs-CZ" dirty="0"/>
              <a:t>Zhasínáme zbytečně svítící světla</a:t>
            </a:r>
          </a:p>
          <a:p>
            <a:r>
              <a:rPr lang="cs-CZ" dirty="0"/>
              <a:t>Regulujeme teplotu</a:t>
            </a:r>
          </a:p>
          <a:p>
            <a:r>
              <a:rPr lang="cs-CZ" dirty="0"/>
              <a:t>ŠJ vypíná nevyužívané spotřebiče</a:t>
            </a:r>
          </a:p>
          <a:p>
            <a:r>
              <a:rPr lang="cs-CZ" dirty="0"/>
              <a:t>U rampy a na školním hřišti jsou pohybová čidla</a:t>
            </a:r>
          </a:p>
          <a:p>
            <a:r>
              <a:rPr lang="cs-CZ" dirty="0"/>
              <a:t>U nových spotřebičů hledíme na energetickou náročnost</a:t>
            </a:r>
          </a:p>
          <a:p>
            <a:r>
              <a:rPr lang="cs-CZ" dirty="0"/>
              <a:t>U některých spotřebičů je třeba využívat </a:t>
            </a:r>
            <a:r>
              <a:rPr lang="cs-CZ" dirty="0" err="1"/>
              <a:t>stand</a:t>
            </a:r>
            <a:r>
              <a:rPr lang="cs-CZ" dirty="0"/>
              <a:t>-by mode (učebna IT)</a:t>
            </a:r>
          </a:p>
          <a:p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42120">
            <a:off x="7978511" y="1471984"/>
            <a:ext cx="3837432" cy="287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046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Vytápění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Vytápíme plynem</a:t>
            </a:r>
          </a:p>
          <a:p>
            <a:r>
              <a:rPr lang="cs-CZ" dirty="0"/>
              <a:t>Regulaci zajišťuje topič školy</a:t>
            </a:r>
          </a:p>
          <a:p>
            <a:r>
              <a:rPr lang="cs-CZ" dirty="0"/>
              <a:t>Na radiátorech jsou ventily, se kterými manipulují učitelé nebo p. školník</a:t>
            </a:r>
          </a:p>
          <a:p>
            <a:r>
              <a:rPr lang="cs-CZ" dirty="0"/>
              <a:t>Ve třídách se měří teplota teploměrem</a:t>
            </a:r>
          </a:p>
          <a:p>
            <a:r>
              <a:rPr lang="cs-CZ" dirty="0"/>
              <a:t>Proudění teplého vzduchu nebrání žádné překážky</a:t>
            </a:r>
          </a:p>
          <a:p>
            <a:r>
              <a:rPr lang="cs-CZ" dirty="0"/>
              <a:t>V topné sezóně je udržována průměrná teplota ve třídách 21stupňů a v  šatnách přibližně 19 stupňů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2734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08797" y="180312"/>
            <a:ext cx="10515600" cy="1325563"/>
          </a:xfrm>
        </p:spPr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Ohřev vody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Ve škole jsou plynové kotle a  elektrické bojlery             </a:t>
            </a:r>
          </a:p>
          <a:p>
            <a:r>
              <a:rPr lang="cs-CZ" dirty="0"/>
              <a:t>Bojlery jsou na WC</a:t>
            </a:r>
          </a:p>
          <a:p>
            <a:r>
              <a:rPr lang="cs-CZ" dirty="0"/>
              <a:t>Voda se nepřehřívá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456154" y="1340255"/>
            <a:ext cx="5285742" cy="396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154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Okna a dveře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Během posledních dvou let byla ve škole kompletně vyměněna okna</a:t>
            </a:r>
          </a:p>
          <a:p>
            <a:r>
              <a:rPr lang="cs-CZ" dirty="0"/>
              <a:t>Zavřenými venkovními dveřmi neproudí studený vzduch</a:t>
            </a:r>
          </a:p>
          <a:p>
            <a:r>
              <a:rPr lang="cs-CZ" dirty="0"/>
              <a:t>Škola nevyužívá rekuperaci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343" y="2762309"/>
            <a:ext cx="5041142" cy="378085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829" y="3370239"/>
            <a:ext cx="4582425" cy="343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416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Osvětlování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Ve škole nikde nesvítí osvětlení nepřetržitě</a:t>
            </a:r>
          </a:p>
          <a:p>
            <a:r>
              <a:rPr lang="cs-CZ" dirty="0"/>
              <a:t>Používáme zářivky a na WC úsporné žárovky</a:t>
            </a:r>
          </a:p>
          <a:p>
            <a:r>
              <a:rPr lang="cs-CZ" dirty="0"/>
              <a:t>Výměna svítidel není třeba</a:t>
            </a:r>
          </a:p>
          <a:p>
            <a:r>
              <a:rPr lang="cs-CZ" dirty="0"/>
              <a:t>Po odchodu z místnosti zhasínáme světlo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8422" y="1317458"/>
            <a:ext cx="4426253" cy="331969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835" y="3787909"/>
            <a:ext cx="3862961" cy="289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1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4838"/>
          </a:xfrm>
        </p:spPr>
        <p:txBody>
          <a:bodyPr>
            <a:normAutofit fontScale="90000"/>
          </a:bodyPr>
          <a:lstStyle/>
          <a:p>
            <a:r>
              <a:rPr lang="cs-CZ" sz="3600" b="1" u="sng" dirty="0">
                <a:solidFill>
                  <a:srgbClr val="00B050"/>
                </a:solidFill>
                <a:latin typeface="+mn-lt"/>
              </a:rPr>
              <a:t>Shrnutí</a:t>
            </a:r>
            <a:br>
              <a:rPr lang="cs-CZ" sz="3600" b="1" u="sng" dirty="0">
                <a:solidFill>
                  <a:srgbClr val="00B050"/>
                </a:solidFill>
                <a:latin typeface="+mn-lt"/>
              </a:rPr>
            </a:br>
            <a:br>
              <a:rPr lang="cs-CZ" sz="3600" b="1" u="sng" dirty="0">
                <a:solidFill>
                  <a:srgbClr val="00B050"/>
                </a:solidFill>
                <a:latin typeface="+mn-lt"/>
              </a:rPr>
            </a:br>
            <a:endParaRPr lang="cs-CZ" sz="3600" b="1" u="sng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966716"/>
            <a:ext cx="10515600" cy="5210247"/>
          </a:xfrm>
        </p:spPr>
        <p:txBody>
          <a:bodyPr>
            <a:normAutofit lnSpcReduction="10000"/>
          </a:bodyPr>
          <a:lstStyle/>
          <a:p>
            <a:r>
              <a:rPr lang="cs-CZ" dirty="0">
                <a:solidFill>
                  <a:srgbClr val="92D050"/>
                </a:solidFill>
              </a:rPr>
              <a:t>Klady:</a:t>
            </a:r>
          </a:p>
          <a:p>
            <a:pPr>
              <a:buFontTx/>
              <a:buChar char="-"/>
            </a:pPr>
            <a:r>
              <a:rPr lang="cs-CZ" dirty="0">
                <a:solidFill>
                  <a:srgbClr val="92D050"/>
                </a:solidFill>
              </a:rPr>
              <a:t>Energie je pravidelně monitorována</a:t>
            </a:r>
          </a:p>
          <a:p>
            <a:pPr>
              <a:buFontTx/>
              <a:buChar char="-"/>
            </a:pPr>
            <a:r>
              <a:rPr lang="cs-CZ" dirty="0">
                <a:solidFill>
                  <a:srgbClr val="92D050"/>
                </a:solidFill>
              </a:rPr>
              <a:t>Užíváme spořivé žárovky</a:t>
            </a:r>
          </a:p>
          <a:p>
            <a:pPr>
              <a:buFontTx/>
              <a:buChar char="-"/>
            </a:pPr>
            <a:r>
              <a:rPr lang="cs-CZ" dirty="0">
                <a:solidFill>
                  <a:srgbClr val="92D050"/>
                </a:solidFill>
              </a:rPr>
              <a:t>Vytápíme plynem</a:t>
            </a:r>
          </a:p>
          <a:p>
            <a:pPr>
              <a:buFontTx/>
              <a:buChar char="-"/>
            </a:pPr>
            <a:r>
              <a:rPr lang="cs-CZ" dirty="0">
                <a:solidFill>
                  <a:srgbClr val="92D050"/>
                </a:solidFill>
              </a:rPr>
              <a:t>Máme nová okna</a:t>
            </a:r>
          </a:p>
          <a:p>
            <a:pPr>
              <a:buFontTx/>
              <a:buChar char="-"/>
            </a:pPr>
            <a:r>
              <a:rPr lang="cs-CZ" dirty="0">
                <a:solidFill>
                  <a:srgbClr val="92D050"/>
                </a:solidFill>
              </a:rPr>
              <a:t>Přijímáme zodpovědnost za šetření energií</a:t>
            </a:r>
          </a:p>
          <a:p>
            <a:pPr>
              <a:buFontTx/>
              <a:buChar char="-"/>
            </a:pPr>
            <a:endParaRPr lang="cs-CZ" dirty="0"/>
          </a:p>
          <a:p>
            <a:r>
              <a:rPr lang="cs-CZ" dirty="0">
                <a:solidFill>
                  <a:srgbClr val="FFC000"/>
                </a:solidFill>
              </a:rPr>
              <a:t>Zápory:</a:t>
            </a:r>
          </a:p>
          <a:p>
            <a:pPr>
              <a:buFontTx/>
              <a:buChar char="-"/>
            </a:pPr>
            <a:r>
              <a:rPr lang="cs-CZ" dirty="0">
                <a:solidFill>
                  <a:srgbClr val="FFC000"/>
                </a:solidFill>
              </a:rPr>
              <a:t>Všechna poschodí jsou stále zapojena na jeden vypínač</a:t>
            </a:r>
          </a:p>
          <a:p>
            <a:pPr>
              <a:buFontTx/>
              <a:buChar char="-"/>
            </a:pPr>
            <a:r>
              <a:rPr lang="cs-CZ" dirty="0">
                <a:solidFill>
                  <a:srgbClr val="FFC000"/>
                </a:solidFill>
              </a:rPr>
              <a:t>Budova není zateplená</a:t>
            </a:r>
          </a:p>
          <a:p>
            <a:pPr>
              <a:buFontTx/>
              <a:buChar char="-"/>
            </a:pPr>
            <a:r>
              <a:rPr lang="cs-CZ" dirty="0">
                <a:solidFill>
                  <a:srgbClr val="FFC000"/>
                </a:solidFill>
              </a:rPr>
              <a:t>Úpravy jsou nákladné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10770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Srovnání s předchozí analýzou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Poschodí jsou STÁLE napojena na jeden vypínač</a:t>
            </a:r>
          </a:p>
          <a:p>
            <a:r>
              <a:rPr lang="cs-CZ" dirty="0"/>
              <a:t>Škola NENÍ zateplená</a:t>
            </a:r>
          </a:p>
          <a:p>
            <a:r>
              <a:rPr lang="cs-CZ" dirty="0"/>
              <a:t>MÁME nová okna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sz="3600" b="1" u="sng" dirty="0"/>
              <a:t>Návrhy: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Dále nakupovat úsporné žárovky a úsporné spotřebiče</a:t>
            </a:r>
          </a:p>
          <a:p>
            <a:pPr marL="0" indent="0">
              <a:buNone/>
            </a:pPr>
            <a:r>
              <a:rPr lang="cs-CZ" dirty="0"/>
              <a:t>Minimalizovat spotřebiče ve </a:t>
            </a:r>
            <a:r>
              <a:rPr lang="cs-CZ" dirty="0" err="1"/>
              <a:t>stand</a:t>
            </a:r>
            <a:r>
              <a:rPr lang="cs-CZ" dirty="0"/>
              <a:t>-by modu</a:t>
            </a:r>
          </a:p>
          <a:p>
            <a:pPr marL="0" indent="0">
              <a:buNone/>
            </a:pPr>
            <a:r>
              <a:rPr lang="cs-CZ" dirty="0"/>
              <a:t>Upravit osvětlení hlavního schodiště – </a:t>
            </a:r>
            <a:r>
              <a:rPr lang="cs-CZ"/>
              <a:t>více vypínačů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61934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Voda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162020">
            <a:off x="5367235" y="994610"/>
            <a:ext cx="5724896" cy="5072021"/>
          </a:xfrm>
          <a:prstGeom prst="rect">
            <a:avLst/>
          </a:prstGeom>
        </p:spPr>
      </p:pic>
      <p:pic>
        <p:nvPicPr>
          <p:cNvPr id="16" name="Zástupný symbol pro obsah 1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20620158">
            <a:off x="564633" y="1495454"/>
            <a:ext cx="5156772" cy="475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351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Spotřeba vody a její úspory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Žáci mají minimální spotřebu teplé vody</a:t>
            </a:r>
          </a:p>
          <a:p>
            <a:r>
              <a:rPr lang="cs-CZ" dirty="0"/>
              <a:t>Spotřebu vody kontrolují Pražské vodovody a kanalizace, fakturována je čtvrtletně</a:t>
            </a:r>
          </a:p>
          <a:p>
            <a:r>
              <a:rPr lang="cs-CZ" dirty="0"/>
              <a:t>Máme tři odběrná místa: pavilon K Vltavě, hlavní budovu a tělocvičnu u hlavní budovy</a:t>
            </a:r>
          </a:p>
          <a:p>
            <a:r>
              <a:rPr lang="cs-CZ" dirty="0"/>
              <a:t>Měsíční spotřeba vody je kolem 300l na osobu (zdroj: fakturace)</a:t>
            </a:r>
          </a:p>
          <a:p>
            <a:r>
              <a:rPr lang="cs-CZ" dirty="0"/>
              <a:t>Na toaletách jsou pákové baterie, ve třídách klasické kohoutky</a:t>
            </a:r>
          </a:p>
          <a:p>
            <a:r>
              <a:rPr lang="cs-CZ" dirty="0"/>
              <a:t>Je monitorováno prokapávání kohoutků a protékání WC</a:t>
            </a:r>
          </a:p>
          <a:p>
            <a:r>
              <a:rPr lang="cs-CZ" dirty="0"/>
              <a:t>V tělocvičně, kuchyni a na pavilonu máme sprchy</a:t>
            </a:r>
          </a:p>
          <a:p>
            <a:r>
              <a:rPr lang="cs-CZ" dirty="0"/>
              <a:t>Na WC jsou většinou klasická splachovadla, pavilon – dvojí splachování</a:t>
            </a:r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8657" y="108196"/>
            <a:ext cx="3308518" cy="215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851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Pitná, užitková a odpadní voda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Veškerá voda ve škole je pitná</a:t>
            </a:r>
          </a:p>
          <a:p>
            <a:r>
              <a:rPr lang="cs-CZ" dirty="0"/>
              <a:t>Zdrojem vody je Želivka, dodavatel Pražské vodovody a kanalizace</a:t>
            </a:r>
          </a:p>
          <a:p>
            <a:r>
              <a:rPr lang="cs-CZ" dirty="0"/>
              <a:t>Nemáme zaveden zvláštní rozvod užitkové vody</a:t>
            </a:r>
          </a:p>
          <a:p>
            <a:r>
              <a:rPr lang="cs-CZ" dirty="0"/>
              <a:t>Dešťová voda je jímána v </a:t>
            </a:r>
            <a:r>
              <a:rPr lang="cs-CZ" dirty="0" err="1"/>
              <a:t>Ekozahrádce</a:t>
            </a:r>
            <a:endParaRPr lang="cs-CZ" dirty="0"/>
          </a:p>
          <a:p>
            <a:r>
              <a:rPr lang="cs-CZ" dirty="0"/>
              <a:t>Odpadní voda odtéká do kanalizace</a:t>
            </a:r>
          </a:p>
          <a:p>
            <a:r>
              <a:rPr lang="cs-CZ" dirty="0"/>
              <a:t>Používáme čistící prostředky šetrné k přírodě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15099">
            <a:off x="7927642" y="3355004"/>
            <a:ext cx="3838433" cy="287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65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6036" y="286816"/>
            <a:ext cx="10515600" cy="1325563"/>
          </a:xfrm>
        </p:spPr>
        <p:txBody>
          <a:bodyPr/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Školní</a:t>
            </a:r>
            <a:r>
              <a:rPr lang="cs-CZ" b="1" u="sng" dirty="0">
                <a:solidFill>
                  <a:srgbClr val="FF0000"/>
                </a:solidFill>
              </a:rPr>
              <a:t> </a:t>
            </a:r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kuchyně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Připravuje kolem 450 jídel denně</a:t>
            </a:r>
          </a:p>
          <a:p>
            <a:r>
              <a:rPr lang="cs-CZ" dirty="0"/>
              <a:t>K omývání nádobí užívá dřez, myčku i tekoucí vodu</a:t>
            </a:r>
          </a:p>
          <a:p>
            <a:r>
              <a:rPr lang="cs-CZ" dirty="0"/>
              <a:t>Je plánována rekonstrukce školní kuchyně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4782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00B050"/>
                </a:solidFill>
                <a:latin typeface="+mn-lt"/>
              </a:rPr>
              <a:t>Shrnutí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399132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cs-CZ" dirty="0">
                <a:solidFill>
                  <a:srgbClr val="92D050"/>
                </a:solidFill>
              </a:rPr>
              <a:t>Klady:</a:t>
            </a:r>
          </a:p>
          <a:p>
            <a:pPr>
              <a:buFontTx/>
              <a:buChar char="-"/>
            </a:pPr>
            <a:r>
              <a:rPr lang="cs-CZ" dirty="0">
                <a:solidFill>
                  <a:srgbClr val="92D050"/>
                </a:solidFill>
              </a:rPr>
              <a:t>Vodou se snažíme šetřit</a:t>
            </a:r>
          </a:p>
          <a:p>
            <a:pPr>
              <a:buFontTx/>
              <a:buChar char="-"/>
            </a:pPr>
            <a:r>
              <a:rPr lang="cs-CZ" dirty="0">
                <a:solidFill>
                  <a:srgbClr val="92D050"/>
                </a:solidFill>
              </a:rPr>
              <a:t>Stav baterií, kohoutků a splachovadel je pravidelně kontrolován</a:t>
            </a:r>
          </a:p>
          <a:p>
            <a:pPr>
              <a:buFontTx/>
              <a:buChar char="-"/>
            </a:pPr>
            <a:r>
              <a:rPr lang="cs-CZ" dirty="0">
                <a:solidFill>
                  <a:srgbClr val="92D050"/>
                </a:solidFill>
              </a:rPr>
              <a:t>Nové toalety jsou osazovány úspornými splachovadly</a:t>
            </a:r>
          </a:p>
          <a:p>
            <a:pPr>
              <a:buFontTx/>
              <a:buChar char="-"/>
            </a:pPr>
            <a:r>
              <a:rPr lang="cs-CZ" dirty="0">
                <a:solidFill>
                  <a:srgbClr val="92D050"/>
                </a:solidFill>
              </a:rPr>
              <a:t>Sprchy v tělocvičně mají </a:t>
            </a:r>
            <a:r>
              <a:rPr lang="cs-CZ" dirty="0" err="1">
                <a:solidFill>
                  <a:srgbClr val="92D050"/>
                </a:solidFill>
              </a:rPr>
              <a:t>perlátory</a:t>
            </a:r>
            <a:endParaRPr lang="cs-CZ" dirty="0">
              <a:solidFill>
                <a:srgbClr val="92D050"/>
              </a:solidFill>
            </a:endParaRPr>
          </a:p>
          <a:p>
            <a:pPr>
              <a:buFontTx/>
              <a:buChar char="-"/>
            </a:pPr>
            <a:r>
              <a:rPr lang="cs-CZ" dirty="0">
                <a:solidFill>
                  <a:srgbClr val="92D050"/>
                </a:solidFill>
              </a:rPr>
              <a:t>Používáme ekologické čisticí prostředky</a:t>
            </a:r>
          </a:p>
          <a:p>
            <a:pPr marL="0" indent="0">
              <a:buNone/>
            </a:pPr>
            <a:endParaRPr lang="cs-CZ" dirty="0">
              <a:solidFill>
                <a:srgbClr val="92D050"/>
              </a:solidFill>
            </a:endParaRPr>
          </a:p>
          <a:p>
            <a:r>
              <a:rPr lang="cs-CZ" dirty="0">
                <a:solidFill>
                  <a:srgbClr val="FFC000"/>
                </a:solidFill>
              </a:rPr>
              <a:t>Zápory:</a:t>
            </a:r>
          </a:p>
          <a:p>
            <a:pPr>
              <a:buFontTx/>
              <a:buChar char="-"/>
            </a:pPr>
            <a:r>
              <a:rPr lang="cs-CZ" dirty="0">
                <a:solidFill>
                  <a:srgbClr val="FFC000"/>
                </a:solidFill>
              </a:rPr>
              <a:t>Spotřeba vody je stále dost vysoká</a:t>
            </a:r>
          </a:p>
          <a:p>
            <a:pPr>
              <a:buFontTx/>
              <a:buChar char="-"/>
            </a:pPr>
            <a:r>
              <a:rPr lang="cs-CZ" dirty="0">
                <a:solidFill>
                  <a:srgbClr val="FFC000"/>
                </a:solidFill>
              </a:rPr>
              <a:t>Úsporná opatření jsou z velké části závislá na financích</a:t>
            </a:r>
          </a:p>
          <a:p>
            <a:pPr>
              <a:buFontTx/>
              <a:buChar char="-"/>
            </a:pPr>
            <a:r>
              <a:rPr lang="cs-CZ" dirty="0">
                <a:solidFill>
                  <a:srgbClr val="FFC000"/>
                </a:solidFill>
              </a:rPr>
              <a:t>Z hygienických důvodů lze ve školním zařízení těžko šetřit vodou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33890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Srovnání s předchozí analýzou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53955" y="1690688"/>
            <a:ext cx="10699845" cy="4486275"/>
          </a:xfrm>
        </p:spPr>
        <p:txBody>
          <a:bodyPr/>
          <a:lstStyle/>
          <a:p>
            <a:r>
              <a:rPr lang="cs-CZ" dirty="0"/>
              <a:t>Stále NEMÁME ve třídách pákové baterie a </a:t>
            </a:r>
            <a:r>
              <a:rPr lang="cs-CZ" dirty="0" err="1"/>
              <a:t>perlátory</a:t>
            </a:r>
            <a:endParaRPr lang="cs-CZ" dirty="0"/>
          </a:p>
          <a:p>
            <a:r>
              <a:rPr lang="cs-CZ" dirty="0"/>
              <a:t>Nová WC JSOU osazována splachovadly s dvojím splachováním</a:t>
            </a:r>
          </a:p>
          <a:p>
            <a:r>
              <a:rPr lang="cs-CZ" dirty="0"/>
              <a:t>V </a:t>
            </a:r>
            <a:r>
              <a:rPr lang="cs-CZ" dirty="0" err="1"/>
              <a:t>Ekozahrádce</a:t>
            </a:r>
            <a:r>
              <a:rPr lang="cs-CZ" dirty="0"/>
              <a:t> JE jímka na dešťovou vodu</a:t>
            </a:r>
          </a:p>
          <a:p>
            <a:pPr marL="0" indent="0">
              <a:buNone/>
            </a:pPr>
            <a:endParaRPr lang="cs-CZ" sz="3600" b="1" u="sng" dirty="0"/>
          </a:p>
          <a:p>
            <a:pPr marL="0" indent="0">
              <a:buNone/>
            </a:pPr>
            <a:r>
              <a:rPr lang="cs-CZ" sz="3600" b="1" u="sng" dirty="0"/>
              <a:t>Návrhy:</a:t>
            </a:r>
          </a:p>
          <a:p>
            <a:pPr marL="0" indent="0">
              <a:buNone/>
            </a:pPr>
            <a:r>
              <a:rPr lang="cs-CZ" dirty="0"/>
              <a:t>Pokračovat v monitorování funkčnosti baterií a splachovadel</a:t>
            </a:r>
          </a:p>
          <a:p>
            <a:pPr marL="0" indent="0">
              <a:buNone/>
            </a:pPr>
            <a:r>
              <a:rPr lang="cs-CZ" dirty="0"/>
              <a:t>Nenechávat dlouho protékat vodu</a:t>
            </a:r>
          </a:p>
          <a:p>
            <a:pPr marL="0" indent="0">
              <a:buNone/>
            </a:pPr>
            <a:r>
              <a:rPr lang="cs-CZ" dirty="0"/>
              <a:t>Pokud to lze, používat </a:t>
            </a:r>
            <a:r>
              <a:rPr lang="cs-CZ" dirty="0" err="1"/>
              <a:t>perlátory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8465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261" y="2000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Odpady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929551">
            <a:off x="5743874" y="1810850"/>
            <a:ext cx="5801784" cy="435133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98849">
            <a:off x="1103780" y="1164683"/>
            <a:ext cx="3854426" cy="513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630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Zamezení vzniku odpadu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825625"/>
            <a:ext cx="11026822" cy="4351338"/>
          </a:xfrm>
        </p:spPr>
        <p:txBody>
          <a:bodyPr/>
          <a:lstStyle/>
          <a:p>
            <a:endParaRPr lang="cs-CZ" dirty="0"/>
          </a:p>
          <a:p>
            <a:r>
              <a:rPr lang="cs-CZ" dirty="0"/>
              <a:t>Využíváme výrobky z recyklovaných materiálů</a:t>
            </a:r>
          </a:p>
          <a:p>
            <a:r>
              <a:rPr lang="cs-CZ" dirty="0"/>
              <a:t>Vyhýbáme se používání výrobků na jedno použití</a:t>
            </a:r>
          </a:p>
          <a:p>
            <a:r>
              <a:rPr lang="cs-CZ" dirty="0"/>
              <a:t>Nakupujeme zboží ve větších balících</a:t>
            </a:r>
          </a:p>
          <a:p>
            <a:r>
              <a:rPr lang="cs-CZ" dirty="0"/>
              <a:t>Ve škole používáme „šmíráky“</a:t>
            </a:r>
          </a:p>
          <a:p>
            <a:r>
              <a:rPr lang="cs-CZ" dirty="0"/>
              <a:t>Pracujeme s recyklovatelnými materiály (VV, </a:t>
            </a:r>
            <a:r>
              <a:rPr lang="cs-CZ" dirty="0" err="1"/>
              <a:t>Pč</a:t>
            </a:r>
            <a:r>
              <a:rPr lang="cs-CZ" dirty="0"/>
              <a:t>)</a:t>
            </a:r>
          </a:p>
          <a:p>
            <a:r>
              <a:rPr lang="cs-CZ" dirty="0"/>
              <a:t>Nosíme svačiny a pití ve svačinových boxech a </a:t>
            </a:r>
            <a:r>
              <a:rPr lang="cs-CZ" dirty="0" err="1"/>
              <a:t>vymývatelných</a:t>
            </a:r>
            <a:r>
              <a:rPr lang="cs-CZ" dirty="0"/>
              <a:t> lahvích</a:t>
            </a:r>
          </a:p>
          <a:p>
            <a:r>
              <a:rPr lang="cs-CZ" dirty="0"/>
              <a:t>Máme ve škole jídelní automat, obaly z něj třídíme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64462">
            <a:off x="7804511" y="725718"/>
            <a:ext cx="3880005" cy="291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819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5327" y="578371"/>
            <a:ext cx="10515600" cy="786405"/>
          </a:xfrm>
        </p:spPr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Znovuvyužití vzniklého odpadu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5327" y="2506662"/>
            <a:ext cx="10515600" cy="4351338"/>
          </a:xfrm>
        </p:spPr>
        <p:txBody>
          <a:bodyPr/>
          <a:lstStyle/>
          <a:p>
            <a:r>
              <a:rPr lang="cs-CZ" dirty="0"/>
              <a:t>Ve škole třídíme papír, hliník, plasty, kartony, vybité baterie</a:t>
            </a:r>
          </a:p>
          <a:p>
            <a:r>
              <a:rPr lang="cs-CZ" dirty="0"/>
              <a:t>V každém patře jsou nádoby na tříděný odpad</a:t>
            </a:r>
          </a:p>
          <a:p>
            <a:r>
              <a:rPr lang="cs-CZ" dirty="0"/>
              <a:t>V každé třídě je krabice na papírový odpad</a:t>
            </a:r>
          </a:p>
          <a:p>
            <a:r>
              <a:rPr lang="cs-CZ" dirty="0"/>
              <a:t>Nádoby jsou označeny nápisy, většina barevně odpovídá barvě kontejnerů</a:t>
            </a:r>
          </a:p>
          <a:p>
            <a:r>
              <a:rPr lang="cs-CZ" dirty="0"/>
              <a:t>U školy jsou kontejnery na tříděný odpad – papír, plast, kartony, sklo, bioodpad</a:t>
            </a:r>
          </a:p>
          <a:p>
            <a:r>
              <a:rPr lang="cs-CZ" dirty="0"/>
              <a:t>V </a:t>
            </a:r>
            <a:r>
              <a:rPr lang="cs-CZ" dirty="0" err="1"/>
              <a:t>Ekozahrádce</a:t>
            </a:r>
            <a:r>
              <a:rPr lang="cs-CZ" dirty="0"/>
              <a:t> máme vlastní kompost</a:t>
            </a:r>
          </a:p>
          <a:p>
            <a:r>
              <a:rPr lang="cs-CZ" dirty="0"/>
              <a:t>Ve spolupráci se žákovskou samosprávou pořádáme sběr papíru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93463">
            <a:off x="9322604" y="353788"/>
            <a:ext cx="2896646" cy="277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31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u="sng" dirty="0">
                <a:solidFill>
                  <a:srgbClr val="00B050"/>
                </a:solidFill>
                <a:latin typeface="+mn-lt"/>
              </a:rPr>
              <a:t>Shrnutí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3843" y="1350560"/>
            <a:ext cx="10969957" cy="4826403"/>
          </a:xfrm>
        </p:spPr>
        <p:txBody>
          <a:bodyPr>
            <a:normAutofit lnSpcReduction="10000"/>
          </a:bodyPr>
          <a:lstStyle/>
          <a:p>
            <a:r>
              <a:rPr lang="cs-CZ" sz="2400" dirty="0">
                <a:solidFill>
                  <a:srgbClr val="92D050"/>
                </a:solidFill>
              </a:rPr>
              <a:t>Klady:</a:t>
            </a:r>
          </a:p>
          <a:p>
            <a:pPr>
              <a:buFontTx/>
              <a:buChar char="-"/>
            </a:pPr>
            <a:r>
              <a:rPr lang="cs-CZ" sz="2400" dirty="0">
                <a:solidFill>
                  <a:srgbClr val="92D050"/>
                </a:solidFill>
              </a:rPr>
              <a:t>Máme dostatek nádob na tříděný odpad</a:t>
            </a:r>
          </a:p>
          <a:p>
            <a:pPr>
              <a:buFontTx/>
              <a:buChar char="-"/>
            </a:pPr>
            <a:r>
              <a:rPr lang="cs-CZ" sz="2400" dirty="0">
                <a:solidFill>
                  <a:srgbClr val="92D050"/>
                </a:solidFill>
              </a:rPr>
              <a:t>Žáci i učitelé vědí, kde jsou nádoby na tříděný odpad</a:t>
            </a:r>
          </a:p>
          <a:p>
            <a:pPr>
              <a:buFontTx/>
              <a:buChar char="-"/>
            </a:pPr>
            <a:r>
              <a:rPr lang="cs-CZ" sz="2400" dirty="0">
                <a:solidFill>
                  <a:srgbClr val="92D050"/>
                </a:solidFill>
              </a:rPr>
              <a:t>Využíváme možnost nákupu po větších baleních</a:t>
            </a:r>
          </a:p>
          <a:p>
            <a:pPr>
              <a:buFontTx/>
              <a:buChar char="-"/>
            </a:pPr>
            <a:r>
              <a:rPr lang="cs-CZ" sz="2400" dirty="0">
                <a:solidFill>
                  <a:srgbClr val="92D050"/>
                </a:solidFill>
              </a:rPr>
              <a:t>Využíváme pro naši práci recyklovatelný materiál</a:t>
            </a:r>
          </a:p>
          <a:p>
            <a:pPr>
              <a:buFontTx/>
              <a:buChar char="-"/>
            </a:pPr>
            <a:r>
              <a:rPr lang="cs-CZ" sz="2400" dirty="0">
                <a:solidFill>
                  <a:srgbClr val="92D050"/>
                </a:solidFill>
              </a:rPr>
              <a:t>Spolupracujeme s rodiči</a:t>
            </a:r>
          </a:p>
          <a:p>
            <a:pPr marL="0" indent="0">
              <a:buNone/>
            </a:pPr>
            <a:endParaRPr lang="cs-CZ" sz="2400" dirty="0">
              <a:solidFill>
                <a:srgbClr val="FFC000"/>
              </a:solidFill>
            </a:endParaRPr>
          </a:p>
          <a:p>
            <a:r>
              <a:rPr lang="cs-CZ" sz="2400" dirty="0">
                <a:solidFill>
                  <a:srgbClr val="FFC000"/>
                </a:solidFill>
              </a:rPr>
              <a:t>Zápory</a:t>
            </a:r>
          </a:p>
          <a:p>
            <a:pPr marL="0" indent="0">
              <a:buNone/>
            </a:pPr>
            <a:r>
              <a:rPr lang="cs-CZ" sz="2400" dirty="0">
                <a:solidFill>
                  <a:srgbClr val="FFC000"/>
                </a:solidFill>
              </a:rPr>
              <a:t>-  Odpadky někteří žáci nechávají v lavicích</a:t>
            </a:r>
          </a:p>
          <a:p>
            <a:pPr>
              <a:buFontTx/>
              <a:buChar char="-"/>
            </a:pPr>
            <a:r>
              <a:rPr lang="cs-CZ" sz="2400" dirty="0">
                <a:solidFill>
                  <a:srgbClr val="FFC000"/>
                </a:solidFill>
              </a:rPr>
              <a:t>V tříděném odpadu nacházíme i materiály, které tam nepatří</a:t>
            </a:r>
          </a:p>
          <a:p>
            <a:pPr>
              <a:buFontTx/>
              <a:buChar char="-"/>
            </a:pPr>
            <a:r>
              <a:rPr lang="cs-CZ" sz="2400" dirty="0">
                <a:solidFill>
                  <a:srgbClr val="FFC000"/>
                </a:solidFill>
              </a:rPr>
              <a:t>Přímo ve škole není možné třídit sklo a bioodpad ( mimo školní jídelny)</a:t>
            </a:r>
          </a:p>
          <a:p>
            <a:pPr marL="0" indent="0">
              <a:buNone/>
            </a:pPr>
            <a:endParaRPr lang="cs-CZ" sz="24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cs-CZ" sz="24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cs-CZ" sz="24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>
              <a:buFontTx/>
              <a:buChar char="-"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5918320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u="sng" dirty="0">
                <a:solidFill>
                  <a:srgbClr val="FF0000"/>
                </a:solidFill>
                <a:latin typeface="+mn-lt"/>
              </a:rPr>
              <a:t>Srovnání s předchozí analýzou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STÁLE vyprodukujeme dost směsného odpadu</a:t>
            </a:r>
          </a:p>
          <a:p>
            <a:r>
              <a:rPr lang="cs-CZ" dirty="0"/>
              <a:t>Do tříděného odpadu PŘIBYLY tetrapakové krabičky</a:t>
            </a:r>
          </a:p>
          <a:p>
            <a:r>
              <a:rPr lang="cs-CZ" dirty="0"/>
              <a:t>U školy JE sběrné místo na bioodpad</a:t>
            </a:r>
          </a:p>
          <a:p>
            <a:r>
              <a:rPr lang="cs-CZ" dirty="0"/>
              <a:t>Na WC JSOU sušáky na ruce, nepoužívají se zde papírové ručníky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sz="3600" b="1" u="sng" dirty="0"/>
              <a:t>Návrhy:</a:t>
            </a:r>
          </a:p>
          <a:p>
            <a:pPr marL="0" indent="0">
              <a:buNone/>
            </a:pPr>
            <a:r>
              <a:rPr lang="cs-CZ" dirty="0"/>
              <a:t>Důsledná kontrola lavic, jejich vyčištění při odchodu ze třídy</a:t>
            </a:r>
          </a:p>
        </p:txBody>
      </p:sp>
    </p:spTree>
    <p:extLst>
      <p:ext uri="{BB962C8B-B14F-4D97-AF65-F5344CB8AC3E}">
        <p14:creationId xmlns:p14="http://schemas.microsoft.com/office/powerpoint/2010/main" val="16054558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>
                <a:solidFill>
                  <a:srgbClr val="FF0000"/>
                </a:solidFill>
                <a:latin typeface="+mn-lt"/>
              </a:rPr>
              <a:t>K přípravě analýzy byly využity materiály zaslané sdružením TEREZA</a:t>
            </a:r>
            <a:r>
              <a:rPr lang="cs-CZ" sz="32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pPr marL="0" indent="0">
              <a:buNone/>
            </a:pPr>
            <a:r>
              <a:rPr lang="cs-CZ" dirty="0"/>
              <a:t>Analytické šetření prováděli a podklady pro analýzu připravili žáci školy s p. uč. Alenou Jakubíkovou v rámci environmentální výchovy.</a:t>
            </a:r>
          </a:p>
          <a:p>
            <a:pPr marL="0" indent="0">
              <a:buNone/>
            </a:pPr>
            <a:r>
              <a:rPr lang="cs-CZ" dirty="0"/>
              <a:t>Analýzu doplnilo, aktualizovalo, dokončilo a prezentaci připravilo vedení </a:t>
            </a:r>
            <a:r>
              <a:rPr lang="cs-CZ" dirty="0" err="1"/>
              <a:t>Ekotýmu</a:t>
            </a:r>
            <a:r>
              <a:rPr lang="cs-CZ" dirty="0"/>
              <a:t> ve spolupráci s p. uč. Kulišovou a </a:t>
            </a:r>
            <a:r>
              <a:rPr lang="cs-CZ" dirty="0" err="1"/>
              <a:t>Vavrovou</a:t>
            </a:r>
            <a:r>
              <a:rPr lang="cs-CZ" dirty="0"/>
              <a:t>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V Praze 5. 2. </a:t>
            </a:r>
            <a:r>
              <a:rPr lang="cs-CZ"/>
              <a:t>2016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3863157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998</Words>
  <Application>Microsoft Office PowerPoint</Application>
  <PresentationFormat>Širokoúhlá obrazovka</PresentationFormat>
  <Paragraphs>185</Paragraphs>
  <Slides>27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Motiv Office</vt:lpstr>
      <vt:lpstr>Ekoškola - analýza 2016 </vt:lpstr>
      <vt:lpstr>Prostředí školy a jejího okolí</vt:lpstr>
      <vt:lpstr>Žáci se podílejí na údržbě okolí školy.</vt:lpstr>
      <vt:lpstr>Žáci pečují o rostliny na chodbách i ve třídách. </vt:lpstr>
      <vt:lpstr>Možnosti pro volný čas</vt:lpstr>
      <vt:lpstr>Shrnutí: </vt:lpstr>
      <vt:lpstr>Srovnání s předchozí analýzou</vt:lpstr>
      <vt:lpstr>    Energie</vt:lpstr>
      <vt:lpstr>Spotřeba energie a její úspora</vt:lpstr>
      <vt:lpstr>Vytápění</vt:lpstr>
      <vt:lpstr>Ohřev vody</vt:lpstr>
      <vt:lpstr>Okna a dveře</vt:lpstr>
      <vt:lpstr>Osvětlování</vt:lpstr>
      <vt:lpstr>Shrnutí  </vt:lpstr>
      <vt:lpstr>Srovnání s předchozí analýzou</vt:lpstr>
      <vt:lpstr>Voda</vt:lpstr>
      <vt:lpstr>Spotřeba vody a její úspory</vt:lpstr>
      <vt:lpstr>Pitná, užitková a odpadní voda</vt:lpstr>
      <vt:lpstr>Školní kuchyně</vt:lpstr>
      <vt:lpstr>Shrnutí</vt:lpstr>
      <vt:lpstr>Srovnání s předchozí analýzou</vt:lpstr>
      <vt:lpstr>Odpady</vt:lpstr>
      <vt:lpstr>Zamezení vzniku odpadu</vt:lpstr>
      <vt:lpstr>Znovuvyužití vzniklého odpadu</vt:lpstr>
      <vt:lpstr>Shrnutí</vt:lpstr>
      <vt:lpstr>Srovnání s předchozí analýzou</vt:lpstr>
      <vt:lpstr>K přípravě analýzy byly využity materiály zaslané sdružením TEREZA.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Analýza 2016</dc:title>
  <dc:creator>Ing. Sedlecky Pavel</dc:creator>
  <cp:lastModifiedBy>Ing. Sedlecky Pavel</cp:lastModifiedBy>
  <cp:revision>16</cp:revision>
  <dcterms:modified xsi:type="dcterms:W3CDTF">2019-11-09T14:30:29Z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496722</vt:lpwstr>
  </property>
  <property fmtid="{D5CDD505-2E9C-101B-9397-08002B2CF9AE}" pid="3" name="NXPowerLiteVersion">
    <vt:lpwstr>D4.1.2</vt:lpwstr>
  </property>
</Properties>
</file>